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handoutMasterIdLst>
    <p:handoutMasterId r:id="rId65"/>
  </p:handoutMasterIdLst>
  <p:sldIdLst>
    <p:sldId id="451" r:id="rId2"/>
    <p:sldId id="455" r:id="rId3"/>
    <p:sldId id="465" r:id="rId4"/>
    <p:sldId id="458" r:id="rId5"/>
    <p:sldId id="320" r:id="rId6"/>
    <p:sldId id="394" r:id="rId7"/>
    <p:sldId id="473" r:id="rId8"/>
    <p:sldId id="535" r:id="rId9"/>
    <p:sldId id="399" r:id="rId10"/>
    <p:sldId id="463" r:id="rId11"/>
    <p:sldId id="499" r:id="rId12"/>
    <p:sldId id="534" r:id="rId13"/>
    <p:sldId id="474" r:id="rId14"/>
    <p:sldId id="436" r:id="rId15"/>
    <p:sldId id="459" r:id="rId16"/>
    <p:sldId id="464" r:id="rId17"/>
    <p:sldId id="500" r:id="rId18"/>
    <p:sldId id="501" r:id="rId19"/>
    <p:sldId id="502" r:id="rId20"/>
    <p:sldId id="505" r:id="rId21"/>
    <p:sldId id="530" r:id="rId22"/>
    <p:sldId id="531" r:id="rId23"/>
    <p:sldId id="532" r:id="rId24"/>
    <p:sldId id="476" r:id="rId25"/>
    <p:sldId id="533" r:id="rId26"/>
    <p:sldId id="477" r:id="rId27"/>
    <p:sldId id="478" r:id="rId28"/>
    <p:sldId id="479" r:id="rId29"/>
    <p:sldId id="480" r:id="rId30"/>
    <p:sldId id="481" r:id="rId31"/>
    <p:sldId id="483" r:id="rId32"/>
    <p:sldId id="484" r:id="rId33"/>
    <p:sldId id="487" r:id="rId34"/>
    <p:sldId id="485" r:id="rId35"/>
    <p:sldId id="486" r:id="rId36"/>
    <p:sldId id="488" r:id="rId37"/>
    <p:sldId id="489" r:id="rId38"/>
    <p:sldId id="490" r:id="rId39"/>
    <p:sldId id="491" r:id="rId40"/>
    <p:sldId id="492" r:id="rId41"/>
    <p:sldId id="493" r:id="rId42"/>
    <p:sldId id="494" r:id="rId43"/>
    <p:sldId id="495" r:id="rId44"/>
    <p:sldId id="496" r:id="rId45"/>
    <p:sldId id="497" r:id="rId46"/>
    <p:sldId id="509" r:id="rId47"/>
    <p:sldId id="511" r:id="rId48"/>
    <p:sldId id="512" r:id="rId49"/>
    <p:sldId id="510" r:id="rId50"/>
    <p:sldId id="522" r:id="rId51"/>
    <p:sldId id="514" r:id="rId52"/>
    <p:sldId id="517" r:id="rId53"/>
    <p:sldId id="518" r:id="rId54"/>
    <p:sldId id="519" r:id="rId55"/>
    <p:sldId id="506" r:id="rId56"/>
    <p:sldId id="508" r:id="rId57"/>
    <p:sldId id="520" r:id="rId58"/>
    <p:sldId id="521" r:id="rId59"/>
    <p:sldId id="523" r:id="rId60"/>
    <p:sldId id="525" r:id="rId61"/>
    <p:sldId id="526" r:id="rId62"/>
    <p:sldId id="310" r:id="rId6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1"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997"/>
    <p:restoredTop sz="94663"/>
  </p:normalViewPr>
  <p:slideViewPr>
    <p:cSldViewPr snapToGrid="0" snapToObjects="1">
      <p:cViewPr varScale="1">
        <p:scale>
          <a:sx n="147" d="100"/>
          <a:sy n="147" d="100"/>
        </p:scale>
        <p:origin x="216" y="480"/>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4/25/23</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4/25/23</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5</a:t>
            </a:fld>
            <a:endParaRPr lang="en-CA"/>
          </a:p>
        </p:txBody>
      </p:sp>
    </p:spTree>
    <p:extLst>
      <p:ext uri="{BB962C8B-B14F-4D97-AF65-F5344CB8AC3E}">
        <p14:creationId xmlns:p14="http://schemas.microsoft.com/office/powerpoint/2010/main" val="3460227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6</a:t>
            </a:fld>
            <a:endParaRPr lang="en-CA"/>
          </a:p>
        </p:txBody>
      </p:sp>
    </p:spTree>
    <p:extLst>
      <p:ext uri="{BB962C8B-B14F-4D97-AF65-F5344CB8AC3E}">
        <p14:creationId xmlns:p14="http://schemas.microsoft.com/office/powerpoint/2010/main" val="2991161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7</a:t>
            </a:fld>
            <a:endParaRPr lang="en-CA"/>
          </a:p>
        </p:txBody>
      </p:sp>
    </p:spTree>
    <p:extLst>
      <p:ext uri="{BB962C8B-B14F-4D97-AF65-F5344CB8AC3E}">
        <p14:creationId xmlns:p14="http://schemas.microsoft.com/office/powerpoint/2010/main" val="40349639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4/25/23</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280160"/>
            <a:ext cx="8228883" cy="329184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endParaRPr lang="en-US" noProof="0" dirty="0"/>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4/25/23</a:t>
            </a:fld>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hl7.org/fhir/terminology-module.html"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hl7.org/fhir/terminologies-systems.html"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blob/master/presentations/2023-04-Webinars/FHIR-Terminology-Part-1-2023-04-25.pptx" TargetMode="Externa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hl7.org/fhir/R4B/" TargetMode="External"/><Relationship Id="rId2" Type="http://schemas.openxmlformats.org/officeDocument/2006/relationships/hyperlink" Target="https://hl7.org/fhi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hl7.org/fhir/operations.html" TargetMode="Externa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hyperlink" Target="https://hl7.org/fhir/codesystem-operation-lookup.html" TargetMode="Externa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hyperlink" Target="https://hl7.org/fhir/codesystem-operation-validate-code.html"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hyperlink" Target="https://hl7.org/fhir/codesystem-operation-subsumes.html" TargetMode="Externa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hyperlink" Target="https://hl7.org/fhir/codesystem-operation-find-matches.html" TargetMode="Externa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hyperlink" Target="https://hl7.org/fhir/valueset-operation-expand.html" TargetMode="Externa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hyperlink" Target="https://hl7.org/fhir/valueset-operation-validate-code.html" TargetMode="Externa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hyperlink" Target="https://hl7.org/fhir/conceptmap-operation-translate.html" TargetMode="Externa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hyperlink" Target="https://hl7.org/fhir/conceptmap-operation-closure.html" TargetMode="Externa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hl7.org/fhir/terminologies.html#4.1" TargetMode="Externa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hyperlink" Target="http://www.hl7.org/implement/standards/product_brief.cfm?product_id=481"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elementdefinition-definitions.html#ElementDefinition.binding" TargetMode="External"/><Relationship Id="rId2" Type="http://schemas.openxmlformats.org/officeDocument/2006/relationships/hyperlink" Target="https://hl7.org/fhir/terminologies.html#binding" TargetMode="Externa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l7.org/fhir/terminologies.html#references" TargetMode="Externa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54.xml.rels><?xml version="1.0" encoding="UTF-8" standalone="yes"?>
<Relationships xmlns="http://schemas.openxmlformats.org/package/2006/relationships"><Relationship Id="rId2" Type="http://schemas.openxmlformats.org/officeDocument/2006/relationships/hyperlink" Target="https://hl7.org/fhir/terminologies.html#strength" TargetMode="Externa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hl7.org/fhir/terminology-service.html" TargetMode="Externa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hyperlink" Target="https://jira.hl7.org/projects/UP/issues" TargetMode="External"/><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hyperlink" Target="mailto:rob@hausamconsulting.com" TargetMode="External"/><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HL7</a:t>
            </a:r>
            <a:r>
              <a:rPr lang="en-US" sz="3200" baseline="30000" dirty="0"/>
              <a:t>®</a:t>
            </a:r>
            <a:r>
              <a:rPr lang="en-US" sz="3200" dirty="0"/>
              <a:t> FHIR</a:t>
            </a:r>
            <a:r>
              <a:rPr lang="en-US" sz="3200" baseline="30000" dirty="0"/>
              <a:t>® </a:t>
            </a:r>
            <a:r>
              <a:rPr lang="en-US" sz="3200" dirty="0"/>
              <a:t>Terminology</a:t>
            </a:r>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a:xfrm>
            <a:off x="1181099" y="3721208"/>
            <a:ext cx="4619625" cy="412750"/>
          </a:xfrm>
        </p:spPr>
        <p:txBody>
          <a:bodyPr/>
          <a:lstStyle/>
          <a:p>
            <a:r>
              <a:rPr lang="en-US" dirty="0"/>
              <a:t>Rob Hausam MD</a:t>
            </a:r>
          </a:p>
          <a:p>
            <a:br>
              <a:rPr lang="en-US" dirty="0"/>
            </a:br>
            <a:r>
              <a:rPr lang="en-US" dirty="0"/>
              <a:t>Part 1 – Introduction and Fundamentals</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p:txBody>
          <a:bodyPr/>
          <a:lstStyle/>
          <a:p>
            <a:r>
              <a:rPr lang="en-US" dirty="0"/>
              <a:t>2023-04-25</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Modules in FHIR</a:t>
            </a:r>
          </a:p>
          <a:p>
            <a:pPr lvl="1"/>
            <a:r>
              <a:rPr lang="en-US" sz="1600" dirty="0"/>
              <a:t>The content of the FHIR platform specification is organized as a set of modules each with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a:t>
            </a:r>
            <a:r>
              <a:rPr lang="en-US" sz="1600" b="1" dirty="0"/>
              <a:t>Terminology Module </a:t>
            </a:r>
            <a:r>
              <a:rPr lang="en-US" sz="1600" dirty="0"/>
              <a:t>(highlighted)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4020655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 Module </a:t>
            </a:r>
            <a:endParaRPr lang="en-US" sz="2000" b="1" dirty="0"/>
          </a:p>
          <a:p>
            <a:pPr lvl="1"/>
            <a:r>
              <a:rPr lang="en-US" sz="1600" dirty="0"/>
              <a:t>Is published here: </a:t>
            </a:r>
            <a:r>
              <a:rPr lang="en-US" sz="1600" dirty="0">
                <a:hlinkClick r:id="rId2"/>
              </a:rPr>
              <a:t>https://hl7.org/fhir/terminology-module.html</a:t>
            </a:r>
            <a:endParaRPr lang="en-US" sz="1600" dirty="0"/>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pic>
        <p:nvPicPr>
          <p:cNvPr id="2" name="Picture 2" descr="Image showing the terminology resources and relationships">
            <a:extLst>
              <a:ext uri="{FF2B5EF4-FFF2-40B4-BE49-F238E27FC236}">
                <a16:creationId xmlns:a16="http://schemas.microsoft.com/office/drawing/2014/main" id="{912C7A10-A65F-1474-8E41-5A90CDECA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447" y="2983348"/>
            <a:ext cx="3355723" cy="1677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95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Terminologies link</a:t>
            </a:r>
          </a:p>
        </p:txBody>
      </p:sp>
      <p:sp>
        <p:nvSpPr>
          <p:cNvPr id="5" name="Content Placeholder 4"/>
          <p:cNvSpPr>
            <a:spLocks noGrp="1"/>
          </p:cNvSpPr>
          <p:nvPr>
            <p:ph type="body" sz="quarter" idx="13"/>
          </p:nvPr>
        </p:nvSpPr>
        <p:spPr/>
        <p:txBody>
          <a:bodyPr/>
          <a:lstStyle/>
          <a:p>
            <a:r>
              <a:rPr lang="en-US" dirty="0"/>
              <a:t>Terminologies link </a:t>
            </a:r>
          </a:p>
          <a:p>
            <a:pPr lvl="1"/>
            <a:r>
              <a:rPr lang="en-US" dirty="0"/>
              <a:t>The </a:t>
            </a:r>
            <a:r>
              <a:rPr lang="en-US" dirty="0">
                <a:hlinkClick r:id="rId2"/>
              </a:rPr>
              <a:t>link</a:t>
            </a:r>
            <a:r>
              <a:rPr lang="en-US" dirty="0"/>
              <a:t> (3rd from last) in the top-level (red) navigation bar</a:t>
            </a:r>
          </a:p>
          <a:p>
            <a:pPr lvl="1"/>
            <a:r>
              <a:rPr lang="en-US" dirty="0"/>
              <a:t>The quick and easy way to get to the terminology content in the</a:t>
            </a:r>
            <a:br>
              <a:rPr lang="en-US" dirty="0"/>
            </a:br>
            <a:r>
              <a:rPr lang="en-US" dirty="0"/>
              <a:t>FHIR specification – code systems, value sets, concept maps</a:t>
            </a:r>
          </a:p>
        </p:txBody>
      </p:sp>
      <p:sp>
        <p:nvSpPr>
          <p:cNvPr id="6" name="Slide Number Placeholder 5">
            <a:extLst>
              <a:ext uri="{FF2B5EF4-FFF2-40B4-BE49-F238E27FC236}">
                <a16:creationId xmlns:a16="http://schemas.microsoft.com/office/drawing/2014/main" id="{74E7C096-193F-6145-BE13-A19B70BF091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12</a:t>
            </a:fld>
            <a:endParaRPr lang="en-CA"/>
          </a:p>
        </p:txBody>
      </p:sp>
      <p:pic>
        <p:nvPicPr>
          <p:cNvPr id="7" name="Picture 6" descr="A picture containing text, screenshot, font, logo&#10;&#10;Description automatically generated">
            <a:extLst>
              <a:ext uri="{FF2B5EF4-FFF2-40B4-BE49-F238E27FC236}">
                <a16:creationId xmlns:a16="http://schemas.microsoft.com/office/drawing/2014/main" id="{3195D417-E2FA-F2B1-5374-E451E1579DA5}"/>
              </a:ext>
            </a:extLst>
          </p:cNvPr>
          <p:cNvPicPr>
            <a:picLocks noChangeAspect="1"/>
          </p:cNvPicPr>
          <p:nvPr/>
        </p:nvPicPr>
        <p:blipFill>
          <a:blip r:embed="rId3"/>
          <a:stretch>
            <a:fillRect/>
          </a:stretch>
        </p:blipFill>
        <p:spPr>
          <a:xfrm>
            <a:off x="685800" y="2926080"/>
            <a:ext cx="7772400" cy="1209821"/>
          </a:xfrm>
          <a:prstGeom prst="rect">
            <a:avLst/>
          </a:prstGeom>
        </p:spPr>
      </p:pic>
      <p:sp>
        <p:nvSpPr>
          <p:cNvPr id="12" name="Oval 11">
            <a:extLst>
              <a:ext uri="{FF2B5EF4-FFF2-40B4-BE49-F238E27FC236}">
                <a16:creationId xmlns:a16="http://schemas.microsoft.com/office/drawing/2014/main" id="{0C64DDFA-ECBA-EC4A-8D24-90630FD43AD5}"/>
              </a:ext>
            </a:extLst>
          </p:cNvPr>
          <p:cNvSpPr/>
          <p:nvPr/>
        </p:nvSpPr>
        <p:spPr bwMode="auto">
          <a:xfrm>
            <a:off x="3930552" y="3376795"/>
            <a:ext cx="797895" cy="308389"/>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FF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350">
              <a:latin typeface="Arial" charset="0"/>
            </a:endParaRPr>
          </a:p>
        </p:txBody>
      </p:sp>
    </p:spTree>
    <p:extLst>
      <p:ext uri="{BB962C8B-B14F-4D97-AF65-F5344CB8AC3E}">
        <p14:creationId xmlns:p14="http://schemas.microsoft.com/office/powerpoint/2010/main" val="72700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8D5090-289B-A94F-8ABF-50C59568BA30}"/>
              </a:ext>
            </a:extLst>
          </p:cNvPr>
          <p:cNvSpPr>
            <a:spLocks noGrp="1"/>
          </p:cNvSpPr>
          <p:nvPr>
            <p:ph type="sldNum" sz="quarter" idx="11"/>
          </p:nvPr>
        </p:nvSpPr>
        <p:spPr/>
        <p:txBody>
          <a:bodyPr/>
          <a:lstStyle/>
          <a:p>
            <a:fld id="{5CC3E5C4-3E2B-40F1-9F2B-C46CEB0C88DF}" type="slidenum">
              <a:rPr lang="en-CA" smtClean="0"/>
              <a:pPr/>
              <a:t>13</a:t>
            </a:fld>
            <a:endParaRPr lang="en-CA"/>
          </a:p>
        </p:txBody>
      </p:sp>
      <p:pic>
        <p:nvPicPr>
          <p:cNvPr id="6" name="Picture 5" descr="A screenshot of a computer&#10;&#10;Description automatically generated">
            <a:extLst>
              <a:ext uri="{FF2B5EF4-FFF2-40B4-BE49-F238E27FC236}">
                <a16:creationId xmlns:a16="http://schemas.microsoft.com/office/drawing/2014/main" id="{89118B89-3D15-5245-7F61-3F9CD9CBD2CB}"/>
              </a:ext>
            </a:extLst>
          </p:cNvPr>
          <p:cNvPicPr>
            <a:picLocks noChangeAspect="1"/>
          </p:cNvPicPr>
          <p:nvPr/>
        </p:nvPicPr>
        <p:blipFill>
          <a:blip r:embed="rId2"/>
          <a:stretch>
            <a:fillRect/>
          </a:stretch>
        </p:blipFill>
        <p:spPr>
          <a:xfrm>
            <a:off x="794620" y="45071"/>
            <a:ext cx="7349255" cy="4751954"/>
          </a:xfrm>
          <a:prstGeom prst="rect">
            <a:avLst/>
          </a:prstGeom>
        </p:spPr>
      </p:pic>
    </p:spTree>
    <p:extLst>
      <p:ext uri="{BB962C8B-B14F-4D97-AF65-F5344CB8AC3E}">
        <p14:creationId xmlns:p14="http://schemas.microsoft.com/office/powerpoint/2010/main" val="358309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09B6B-9146-AC4C-A0C6-6A6FBADD55CB}"/>
              </a:ext>
            </a:extLst>
          </p:cNvPr>
          <p:cNvSpPr>
            <a:spLocks noGrp="1"/>
          </p:cNvSpPr>
          <p:nvPr>
            <p:ph type="title"/>
          </p:nvPr>
        </p:nvSpPr>
        <p:spPr/>
        <p:txBody>
          <a:bodyPr/>
          <a:lstStyle/>
          <a:p>
            <a:r>
              <a:rPr lang="en-US" dirty="0"/>
              <a:t>FHIR </a:t>
            </a:r>
            <a:r>
              <a:rPr lang="en-US" dirty="0" err="1"/>
              <a:t>Zulip</a:t>
            </a:r>
            <a:r>
              <a:rPr lang="en-US" dirty="0"/>
              <a:t> Chat -  Terminology stream</a:t>
            </a:r>
          </a:p>
        </p:txBody>
      </p:sp>
      <p:sp>
        <p:nvSpPr>
          <p:cNvPr id="4" name="Slide Number Placeholder 3">
            <a:extLst>
              <a:ext uri="{FF2B5EF4-FFF2-40B4-BE49-F238E27FC236}">
                <a16:creationId xmlns:a16="http://schemas.microsoft.com/office/drawing/2014/main" id="{1D07D8C2-9225-C24B-82B4-BA451E3ABF00}"/>
              </a:ext>
            </a:extLst>
          </p:cNvPr>
          <p:cNvSpPr>
            <a:spLocks noGrp="1"/>
          </p:cNvSpPr>
          <p:nvPr>
            <p:ph type="sldNum" sz="quarter" idx="11"/>
          </p:nvPr>
        </p:nvSpPr>
        <p:spPr/>
        <p:txBody>
          <a:bodyPr/>
          <a:lstStyle/>
          <a:p>
            <a:fld id="{5CC3E5C4-3E2B-40F1-9F2B-C46CEB0C88DF}" type="slidenum">
              <a:rPr lang="en-CA" smtClean="0"/>
              <a:pPr/>
              <a:t>14</a:t>
            </a:fld>
            <a:endParaRPr lang="en-CA"/>
          </a:p>
        </p:txBody>
      </p:sp>
      <p:sp>
        <p:nvSpPr>
          <p:cNvPr id="3" name="Content Placeholder 2">
            <a:extLst>
              <a:ext uri="{FF2B5EF4-FFF2-40B4-BE49-F238E27FC236}">
                <a16:creationId xmlns:a16="http://schemas.microsoft.com/office/drawing/2014/main" id="{C7407A5D-491A-3B4C-8853-79844CB64B29}"/>
              </a:ext>
            </a:extLst>
          </p:cNvPr>
          <p:cNvSpPr>
            <a:spLocks noGrp="1"/>
          </p:cNvSpPr>
          <p:nvPr>
            <p:ph idx="4294967295"/>
          </p:nvPr>
        </p:nvSpPr>
        <p:spPr>
          <a:xfrm>
            <a:off x="762000" y="1371600"/>
            <a:ext cx="8382000" cy="3468688"/>
          </a:xfrm>
        </p:spPr>
        <p:txBody>
          <a:bodyPr/>
          <a:lstStyle/>
          <a:p>
            <a:pPr marL="0" indent="0">
              <a:buNone/>
            </a:pPr>
            <a:r>
              <a:rPr lang="en-AU" sz="2250" dirty="0"/>
              <a:t>		</a:t>
            </a:r>
            <a:r>
              <a:rPr lang="en-AU" sz="2250" dirty="0">
                <a:hlinkClick r:id="rId2"/>
              </a:rPr>
              <a:t>https://chat.fhir.org/#narrow/stream/terminology</a:t>
            </a:r>
            <a:endParaRPr lang="en-AU" sz="2250" dirty="0"/>
          </a:p>
          <a:p>
            <a:pPr marL="0" indent="0">
              <a:buNone/>
            </a:pPr>
            <a:endParaRPr lang="en-AU" sz="2250" dirty="0"/>
          </a:p>
          <a:p>
            <a:pPr marL="0" indent="0">
              <a:buNone/>
            </a:pPr>
            <a:endParaRPr lang="en-AU" sz="2250" dirty="0"/>
          </a:p>
          <a:p>
            <a:pPr marL="0" indent="0">
              <a:buNone/>
            </a:pPr>
            <a:endParaRPr lang="en-AU" sz="2250" dirty="0"/>
          </a:p>
          <a:p>
            <a:pPr marL="0" indent="0">
              <a:buNone/>
            </a:pPr>
            <a:endParaRPr lang="en-AU" dirty="0"/>
          </a:p>
          <a:p>
            <a:pPr marL="0" indent="0">
              <a:buNone/>
            </a:pPr>
            <a:endParaRPr lang="en-US" dirty="0"/>
          </a:p>
        </p:txBody>
      </p:sp>
      <p:pic>
        <p:nvPicPr>
          <p:cNvPr id="6" name="Picture 5">
            <a:extLst>
              <a:ext uri="{FF2B5EF4-FFF2-40B4-BE49-F238E27FC236}">
                <a16:creationId xmlns:a16="http://schemas.microsoft.com/office/drawing/2014/main" id="{C3C27D2C-6044-FB4D-8911-B04332249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1670" y="1743495"/>
            <a:ext cx="4876887" cy="3336449"/>
          </a:xfrm>
          <a:prstGeom prst="rect">
            <a:avLst/>
          </a:prstGeom>
        </p:spPr>
      </p:pic>
    </p:spTree>
    <p:extLst>
      <p:ext uri="{BB962C8B-B14F-4D97-AF65-F5344CB8AC3E}">
        <p14:creationId xmlns:p14="http://schemas.microsoft.com/office/powerpoint/2010/main" val="1753568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solidFill>
                  <a:srgbClr val="0070C0"/>
                </a:solidFill>
              </a:rPr>
              <a:t>femur</a:t>
            </a:r>
            <a:r>
              <a:rPr lang="en-US" sz="1600" dirty="0"/>
              <a:t>, </a:t>
            </a:r>
            <a:r>
              <a:rPr lang="en-US" sz="1600" i="1" dirty="0">
                <a:solidFill>
                  <a:srgbClr val="0070C0"/>
                </a:solidFill>
              </a:rPr>
              <a:t>Has or had COVID-19</a:t>
            </a:r>
            <a:r>
              <a:rPr lang="en-US" sz="1600" dirty="0"/>
              <a:t>, </a:t>
            </a:r>
            <a:r>
              <a:rPr lang="en-US" sz="1600" i="1" dirty="0">
                <a:solidFill>
                  <a:srgbClr val="0070C0"/>
                </a:solidFill>
              </a:rPr>
              <a:t>aspirin</a:t>
            </a:r>
            <a:r>
              <a:rPr lang="en-US" sz="1600" dirty="0"/>
              <a:t>, </a:t>
            </a:r>
            <a:r>
              <a:rPr lang="en-US" sz="1600" i="1" dirty="0">
                <a:solidFill>
                  <a:srgbClr val="0070C0"/>
                </a:solidFill>
              </a:rPr>
              <a:t>Australia</a:t>
            </a:r>
            <a:r>
              <a:rPr lang="en-US" sz="1600" dirty="0"/>
              <a:t>, </a:t>
            </a:r>
            <a:r>
              <a:rPr lang="en-US" sz="1600" i="1" dirty="0">
                <a:solidFill>
                  <a:srgbClr val="0070C0"/>
                </a:solidFill>
              </a:rPr>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For example, in information exchange based on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a:t>
            </a:r>
            <a:r>
              <a:rPr lang="en-US" sz="1600" b="1" dirty="0"/>
              <a:t>code</a:t>
            </a:r>
            <a:r>
              <a:rPr lang="en-US" sz="1600" dirty="0"/>
              <a:t> property of an HL7 coded data type e.g., </a:t>
            </a:r>
            <a:r>
              <a:rPr lang="en-US" sz="1600" i="1" dirty="0">
                <a:solidFill>
                  <a:srgbClr val="0070C0"/>
                </a:solidFill>
              </a:rPr>
              <a:t>71341001</a:t>
            </a:r>
            <a:r>
              <a:rPr lang="en-US" sz="1600" dirty="0">
                <a:solidFill>
                  <a:srgbClr val="0070C0"/>
                </a:solidFill>
              </a:rPr>
              <a:t> (SNOMED CT™)</a:t>
            </a:r>
            <a:r>
              <a:rPr lang="en-US" sz="1600" dirty="0"/>
              <a:t>, </a:t>
            </a:r>
            <a:r>
              <a:rPr lang="en-US" sz="1600" dirty="0">
                <a:solidFill>
                  <a:srgbClr val="0070C0"/>
                </a:solidFill>
              </a:rPr>
              <a:t>99349-3 (LOINC™)</a:t>
            </a:r>
            <a:r>
              <a:rPr lang="en-US" sz="1600" dirty="0"/>
              <a:t>, </a:t>
            </a:r>
            <a:r>
              <a:rPr lang="en-US" sz="1600" dirty="0">
                <a:solidFill>
                  <a:srgbClr val="0070C0"/>
                </a:solidFill>
              </a:rPr>
              <a:t>1191 (RxNorm)</a:t>
            </a:r>
            <a:r>
              <a:rPr lang="en-US" sz="1600" dirty="0"/>
              <a:t>, </a:t>
            </a:r>
            <a:r>
              <a:rPr lang="en-US" sz="1600" i="1" dirty="0">
                <a:solidFill>
                  <a:srgbClr val="0070C0"/>
                </a:solidFill>
              </a:rPr>
              <a:t>AU</a:t>
            </a:r>
            <a:r>
              <a:rPr lang="en-US" sz="1600" dirty="0">
                <a:solidFill>
                  <a:srgbClr val="0070C0"/>
                </a:solidFill>
              </a:rPr>
              <a:t> (ISO 3166)</a:t>
            </a:r>
            <a:r>
              <a:rPr lang="en-US" sz="1600" dirty="0"/>
              <a:t>, </a:t>
            </a:r>
            <a:r>
              <a:rPr lang="en-US" sz="1600" i="1" dirty="0">
                <a:solidFill>
                  <a:srgbClr val="0070C0"/>
                </a:solidFill>
              </a:rPr>
              <a:t>en</a:t>
            </a:r>
            <a:r>
              <a:rPr lang="en-US" sz="1600" dirty="0">
                <a:solidFill>
                  <a:srgbClr val="0070C0"/>
                </a:solidFill>
              </a:rPr>
              <a:t> (IETF BCP 47 language tag)</a:t>
            </a:r>
            <a:r>
              <a:rPr lang="en-US" sz="1600" dirty="0"/>
              <a:t>.</a:t>
            </a:r>
            <a:endParaRPr lang="en-US" sz="1600" i="1" dirty="0">
              <a:solidFill>
                <a:srgbClr val="0070C0"/>
              </a:solidFill>
            </a:endParaRPr>
          </a:p>
          <a:p>
            <a:pPr lvl="1"/>
            <a:r>
              <a:rPr lang="en-US" sz="1600" dirty="0"/>
              <a:t>A </a:t>
            </a:r>
            <a:r>
              <a:rPr lang="en-US" sz="1600" b="1" dirty="0"/>
              <a:t>designation</a:t>
            </a:r>
            <a:r>
              <a:rPr lang="en-US" sz="1600" dirty="0"/>
              <a:t> (or </a:t>
            </a:r>
            <a:r>
              <a:rPr lang="en-US" sz="1600" b="1" dirty="0"/>
              <a:t>description</a:t>
            </a:r>
            <a:r>
              <a:rPr lang="en-US" sz="1600" dirty="0"/>
              <a:t>) is a concept representation that may be published by the code system author and is a human language symbol for a concept that is intended to convey the concept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a:t>
            </a:r>
            <a:r>
              <a:rPr lang="en-US" sz="1600" b="1" dirty="0"/>
              <a:t>uniquely identifiable concepts</a:t>
            </a:r>
            <a:r>
              <a:rPr lang="en-US" sz="1600" dirty="0"/>
              <a:t> with </a:t>
            </a:r>
            <a:r>
              <a:rPr lang="en-US" sz="1600" b="1" dirty="0"/>
              <a:t>associated representations</a:t>
            </a:r>
            <a:r>
              <a:rPr lang="en-US" sz="1600" dirty="0"/>
              <a:t>, </a:t>
            </a:r>
            <a:r>
              <a:rPr lang="en-US" sz="1600" b="1" dirty="0"/>
              <a:t>designations</a:t>
            </a:r>
            <a:r>
              <a:rPr lang="en-US" sz="1600" dirty="0"/>
              <a:t>, </a:t>
            </a:r>
            <a:r>
              <a:rPr lang="en-US" sz="1600" b="1" dirty="0"/>
              <a:t>associations</a:t>
            </a:r>
            <a:r>
              <a:rPr lang="en-US" sz="1600" dirty="0"/>
              <a:t> and </a:t>
            </a:r>
            <a:r>
              <a:rPr lang="en-US" sz="1600" b="1" dirty="0"/>
              <a:t>meanings</a:t>
            </a:r>
            <a:r>
              <a:rPr lang="en-US" sz="1600" dirty="0"/>
              <a:t>, </a:t>
            </a:r>
            <a:r>
              <a:rPr lang="en-US" sz="1600" b="1" dirty="0"/>
              <a:t>published by a single organization or authority</a:t>
            </a:r>
            <a:r>
              <a:rPr lang="en-US" sz="1600" dirty="0"/>
              <a:t>.</a:t>
            </a:r>
          </a:p>
          <a:p>
            <a:pPr lvl="1"/>
            <a:r>
              <a:rPr lang="en-US" sz="1600" dirty="0"/>
              <a:t>Many code systems exist in the clinical domain, such as </a:t>
            </a:r>
            <a:r>
              <a:rPr lang="en-US" sz="1600" dirty="0">
                <a:solidFill>
                  <a:srgbClr val="0070C0"/>
                </a:solidFill>
              </a:rPr>
              <a:t>ICD-10™</a:t>
            </a:r>
            <a:r>
              <a:rPr lang="en-US" sz="1600" dirty="0"/>
              <a:t>, </a:t>
            </a:r>
            <a:r>
              <a:rPr lang="en-US" sz="1600" dirty="0">
                <a:solidFill>
                  <a:srgbClr val="0070C0"/>
                </a:solidFill>
              </a:rPr>
              <a:t>SNOMED CT</a:t>
            </a:r>
            <a:r>
              <a:rPr lang="en-US" sz="1600" dirty="0"/>
              <a:t>, and </a:t>
            </a:r>
            <a:r>
              <a:rPr lang="en-US" sz="1600" dirty="0">
                <a:solidFill>
                  <a:srgbClr val="0070C0"/>
                </a:solidFill>
              </a:rPr>
              <a:t>LOINC</a:t>
            </a:r>
            <a:r>
              <a:rPr lang="en-US" sz="1600" dirty="0"/>
              <a:t>, in addition to code systems defined by HL7. </a:t>
            </a:r>
          </a:p>
          <a:p>
            <a:pPr lvl="1"/>
            <a:r>
              <a:rPr lang="en-US" sz="1600" dirty="0"/>
              <a:t>In addition to concepts definitions, a code system may include or support </a:t>
            </a:r>
            <a:r>
              <a:rPr lang="en-US" sz="1600" b="1" dirty="0"/>
              <a:t>relationships between concepts</a:t>
            </a:r>
            <a:r>
              <a:rPr lang="en-US" sz="1600" dirty="0"/>
              <a:t>, </a:t>
            </a:r>
            <a:r>
              <a:rPr lang="en-US" sz="1600" b="1" dirty="0"/>
              <a:t>filters</a:t>
            </a:r>
            <a:r>
              <a:rPr lang="en-US" sz="1600" dirty="0"/>
              <a:t>, </a:t>
            </a:r>
            <a:r>
              <a:rPr lang="en-US" sz="1600" b="1" dirty="0"/>
              <a:t>mechanisms for implementing hierarchies</a:t>
            </a:r>
            <a:r>
              <a:rPr lang="en-US" sz="1600" dirty="0"/>
              <a:t>, </a:t>
            </a:r>
            <a:r>
              <a:rPr lang="en-US" sz="1600" b="1" dirty="0"/>
              <a:t>support for multiple languages</a:t>
            </a:r>
            <a:r>
              <a:rPr lang="en-US" sz="1600" dirty="0"/>
              <a:t>, </a:t>
            </a:r>
            <a:r>
              <a:rPr lang="en-US" sz="1600" b="1" dirty="0"/>
              <a:t>versions</a:t>
            </a:r>
            <a:r>
              <a:rPr lang="en-US" sz="1600" dirty="0"/>
              <a:t>, </a:t>
            </a:r>
            <a:r>
              <a:rPr lang="en-US" sz="1600" b="1" dirty="0"/>
              <a:t>grouping of concepts</a:t>
            </a:r>
            <a:r>
              <a:rPr lang="en-US" sz="1600" dirty="0"/>
              <a:t>, and the </a:t>
            </a:r>
            <a:r>
              <a:rPr lang="en-US" sz="1600" b="1" dirty="0"/>
              <a:t>capability for the composition of new concepts </a:t>
            </a:r>
            <a:r>
              <a:rPr lang="en-US" sz="1600" dirty="0"/>
              <a:t>using a syntax or grammar.</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17</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 or properties to the code system’s existing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Code system supplements may be defined by </a:t>
            </a:r>
            <a:r>
              <a:rPr lang="en-US" sz="1600" b="1" dirty="0"/>
              <a:t>parties other than the code system’s owner / authority</a:t>
            </a:r>
            <a:r>
              <a:rPr lang="en-US" sz="1600" dirty="0"/>
              <a:t>.</a:t>
            </a:r>
          </a:p>
          <a:p>
            <a:pPr lvl="1"/>
            <a:r>
              <a:rPr lang="en-US" sz="1600" dirty="0"/>
              <a:t>Supplements are generally used to address the following use cases:</a:t>
            </a:r>
          </a:p>
          <a:p>
            <a:pPr lvl="2"/>
            <a:r>
              <a:rPr lang="en-US" sz="1200" dirty="0"/>
              <a:t>Adding support for additional human languages to a code system</a:t>
            </a:r>
          </a:p>
          <a:p>
            <a:pPr lvl="2"/>
            <a:r>
              <a:rPr lang="en-US" sz="1200" dirty="0"/>
              <a:t>Adding additional properties to the code system’s concepts e.g., adding properties to concepts to support the user interface functionality</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t>
            </a:r>
            <a:r>
              <a:rPr lang="en-US" sz="1600" b="1" dirty="0"/>
              <a:t>a specific purpose </a:t>
            </a:r>
            <a:r>
              <a:rPr lang="en-US" sz="1600" dirty="0"/>
              <a:t>(e.g., adverse reaction agent codes from SNOMED CT)</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noProof="0" dirty="0"/>
              <a:t>Can be downloaded here:</a:t>
            </a:r>
          </a:p>
          <a:p>
            <a:pPr lvl="1"/>
            <a:r>
              <a:rPr lang="en-US" sz="1800" dirty="0">
                <a:hlinkClick r:id="rId2"/>
              </a:rPr>
              <a:t>FHIR-Terminology-Part-1-2023-04-25</a:t>
            </a:r>
            <a:endParaRPr lang="en-US" sz="1800" dirty="0"/>
          </a:p>
          <a:p>
            <a:pPr lvl="0"/>
            <a:r>
              <a:rPr lang="en-US" noProof="0" dirty="0"/>
              <a:t>Is licensed for use under the Creative Commons, specifically:</a:t>
            </a:r>
          </a:p>
          <a:p>
            <a:pPr lvl="1"/>
            <a:r>
              <a:rPr lang="en-US" u="sng" noProof="0" dirty="0">
                <a:hlinkClick r:id="rId3"/>
              </a:rPr>
              <a:t>Creative Commons Attribution 3.0 Unported License</a:t>
            </a:r>
            <a:endParaRPr lang="en-US" u="sng" noProof="0" dirty="0"/>
          </a:p>
          <a:p>
            <a:pPr lvl="1"/>
            <a:r>
              <a:rPr lang="en-US" noProof="0" dirty="0"/>
              <a:t>(Do with it as you wish – just give credit)</a:t>
            </a:r>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35921" y="4132053"/>
            <a:ext cx="919847" cy="3240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830855" y="4456090"/>
            <a:ext cx="4357294" cy="584775"/>
          </a:xfrm>
          <a:prstGeom prst="rect">
            <a:avLst/>
          </a:prstGeom>
          <a:noFill/>
        </p:spPr>
        <p:txBody>
          <a:bodyPr wrap="square" rtlCol="0">
            <a:spAutoFit/>
          </a:bodyPr>
          <a:lstStyle/>
          <a:p>
            <a:r>
              <a:rPr lang="en-US" sz="1600" dirty="0"/>
              <a:t>Acknowledgements: Reuben Daniels, Grahame Grieve, Lloyd McKenzie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2</a:t>
            </a:fld>
            <a:endParaRPr lang="en-CA" dirty="0"/>
          </a:p>
        </p:txBody>
      </p:sp>
    </p:spTree>
    <p:extLst>
      <p:ext uri="{BB962C8B-B14F-4D97-AF65-F5344CB8AC3E}">
        <p14:creationId xmlns:p14="http://schemas.microsoft.com/office/powerpoint/2010/main" val="168132001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b="1" dirty="0"/>
              <a:t>Expanding </a:t>
            </a:r>
            <a:r>
              <a:rPr lang="en-US" sz="1600" dirty="0"/>
              <a:t>a value set is the process of determining the collection of codes and their descriptions suitable for data entry or validation based on the definition of a value set</a:t>
            </a:r>
          </a:p>
          <a:p>
            <a:pPr lvl="1"/>
            <a:r>
              <a:rPr lang="en-US" sz="1600" dirty="0"/>
              <a:t>The collection of codes produced by this process is known as a </a:t>
            </a:r>
            <a:r>
              <a:rPr lang="en-US" sz="1600" b="1" dirty="0"/>
              <a:t>value set expansion</a:t>
            </a:r>
            <a:endParaRPr lang="en-US" sz="1600" dirty="0"/>
          </a:p>
          <a:p>
            <a:pPr lvl="1"/>
            <a:r>
              <a:rPr lang="en-US" sz="1600" dirty="0"/>
              <a:t>Value set expansions are usually (but not always) generated by specialized software e.g., a terminology server which is capable of evaluating the value set definition and understanding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r>
              <a:rPr lang="en-US" sz="1600" dirty="0"/>
              <a:t>A	</a:t>
            </a:r>
            <a:r>
              <a:rPr lang="en-US" sz="1600" b="1" dirty="0"/>
              <a:t>Value Set Definition </a:t>
            </a:r>
            <a:r>
              <a:rPr lang="en-US" sz="1600" dirty="0"/>
              <a:t>which is a description of the set of concept representations (usually codes) that are intended for use</a:t>
            </a:r>
          </a:p>
          <a:p>
            <a:pPr marL="914400" lvl="2" indent="0">
              <a:buNone/>
            </a:pPr>
            <a:r>
              <a:rPr lang="en-US" sz="1600" b="1" dirty="0"/>
              <a:t>and</a:t>
            </a:r>
          </a:p>
          <a:p>
            <a:pPr lvl="2"/>
            <a:r>
              <a:rPr lang="en-US" sz="1600" dirty="0"/>
              <a:t>A </a:t>
            </a:r>
            <a:r>
              <a:rPr lang="en-US" sz="1600" b="1" dirty="0"/>
              <a:t>Value Set Expansion </a:t>
            </a:r>
            <a:r>
              <a:rPr lang="en-US" sz="1600" dirty="0"/>
              <a:t>which is the set of resulting codes from a value set expansion drawn from one or more specific code systems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as part of the Data Types component of the Foundation module</a:t>
            </a:r>
          </a:p>
          <a:p>
            <a:pPr lvl="1"/>
            <a:r>
              <a:rPr lang="en-US" sz="1600" dirty="0"/>
              <a:t>Are curated by the FHIR Infrastructure (not Terminology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commonly used for structural data elements where the set of appropriate values are fixed and rarely change e.g., status values such as </a:t>
            </a:r>
            <a:r>
              <a:rPr lang="en-US" sz="1600" i="1" dirty="0">
                <a:solidFill>
                  <a:srgbClr val="0070C0"/>
                </a:solidFill>
              </a:rPr>
              <a:t>draft</a:t>
            </a:r>
            <a:r>
              <a:rPr lang="en-US" sz="1600" dirty="0"/>
              <a:t>, </a:t>
            </a:r>
            <a:r>
              <a:rPr lang="en-US" sz="1600" i="1" dirty="0">
                <a:solidFill>
                  <a:srgbClr val="0070C0"/>
                </a:solidFill>
              </a:rPr>
              <a:t>active</a:t>
            </a:r>
            <a:r>
              <a:rPr lang="en-US" sz="1600" dirty="0"/>
              <a:t>, </a:t>
            </a:r>
            <a:r>
              <a:rPr lang="en-US" sz="1600" i="1" dirty="0">
                <a:solidFill>
                  <a:srgbClr val="0070C0"/>
                </a:solidFill>
              </a:rPr>
              <a:t>retired</a:t>
            </a:r>
            <a:r>
              <a:rPr lang="en-US" sz="1600" dirty="0"/>
              <a:t> and </a:t>
            </a:r>
            <a:r>
              <a:rPr lang="en-US" sz="1600" i="1" dirty="0">
                <a:solidFill>
                  <a:srgbClr val="0070C0"/>
                </a:solidFill>
              </a:rPr>
              <a:t>unknown</a:t>
            </a:r>
            <a:endParaRPr lang="en-US" sz="1600" dirty="0"/>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representation of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only a single concept from a single code system can be represented.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additionally one or more translations to other (often publicly defined) code systems such as LOINC or SNOMED CT</a:t>
            </a:r>
          </a:p>
          <a:p>
            <a:pPr lvl="1"/>
            <a:r>
              <a:rPr lang="en-US" sz="1600" dirty="0"/>
              <a:t>Has a ‘text’ 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FHIR Resources</a:t>
            </a:r>
            <a:endParaRPr lang="en-US" sz="2000" dirty="0"/>
          </a:p>
          <a:p>
            <a:pPr lvl="1"/>
            <a:r>
              <a:rPr lang="en-US" sz="1600" dirty="0"/>
              <a:t>Includes the following Resources </a:t>
            </a:r>
            <a:r>
              <a:rPr lang="en-US" sz="1200" dirty="0"/>
              <a:t>(</a:t>
            </a:r>
            <a:r>
              <a:rPr lang="en-US" sz="1200" i="1" dirty="0"/>
              <a:t>* FMM levels changed in R5</a:t>
            </a:r>
            <a:r>
              <a:rPr lang="en-US" sz="1200" dirty="0"/>
              <a:t>)</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 (FMM 3) </a:t>
            </a:r>
            <a:r>
              <a:rPr lang="en-US" sz="1200" dirty="0"/>
              <a:t>*</a:t>
            </a:r>
            <a:endParaRPr lang="en-US" sz="1200" b="1" dirty="0"/>
          </a:p>
          <a:p>
            <a:pPr lvl="2"/>
            <a:r>
              <a:rPr lang="en-US" sz="1200" b="1" dirty="0"/>
              <a:t>NamingSystem (FMM 4) *</a:t>
            </a:r>
          </a:p>
          <a:p>
            <a:pPr lvl="2"/>
            <a:r>
              <a:rPr lang="en-US" sz="1200" b="1" dirty="0"/>
              <a:t>TerminologyCapabilities (FMM 1) *</a:t>
            </a:r>
            <a:endParaRPr lang="en-US" sz="1200" i="1" dirty="0"/>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machine-processible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2/8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036260"/>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some or all its concepts</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dirty="0"/>
              <a:t>Based on the current official version of HL7 FHIR</a:t>
            </a:r>
            <a:endParaRPr lang="en-US" sz="2200" dirty="0"/>
          </a:p>
          <a:p>
            <a:pPr lvl="1"/>
            <a:r>
              <a:rPr lang="en-US" b="1" i="0" dirty="0">
                <a:solidFill>
                  <a:srgbClr val="333333"/>
                </a:solidFill>
                <a:effectLst/>
                <a:latin typeface="+mn-lt"/>
              </a:rPr>
              <a:t>FHIR Release 5 </a:t>
            </a:r>
            <a:r>
              <a:rPr lang="en-US" dirty="0">
                <a:latin typeface="+mn-lt"/>
              </a:rPr>
              <a:t>(v5.0.0)</a:t>
            </a:r>
          </a:p>
          <a:p>
            <a:pPr lvl="1"/>
            <a:r>
              <a:rPr lang="en-US" dirty="0">
                <a:hlinkClick r:id="rId2"/>
              </a:rPr>
              <a:t>https://hl7.org/fhir/</a:t>
            </a:r>
            <a:endParaRPr lang="en-US" dirty="0"/>
          </a:p>
          <a:p>
            <a:pPr lvl="1"/>
            <a:r>
              <a:rPr lang="en-US" dirty="0"/>
              <a:t>Particular relevant and significant differences from the prior R4B release (</a:t>
            </a:r>
            <a:r>
              <a:rPr lang="en-US" dirty="0">
                <a:hlinkClick r:id="rId3"/>
              </a:rPr>
              <a:t>http://hl7.org/fhir/R4B/</a:t>
            </a:r>
            <a:r>
              <a:rPr lang="en-US" dirty="0"/>
              <a:t>) will be noted</a:t>
            </a:r>
          </a:p>
          <a:p>
            <a:pPr lvl="2"/>
            <a:r>
              <a:rPr lang="en-US" dirty="0"/>
              <a:t>Many (or most) terminology services are anticipated to remain on R4/R4B for an indefinite period of time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3</a:t>
            </a:fld>
            <a:endParaRPr lang="en-CA" dirty="0"/>
          </a:p>
        </p:txBody>
      </p:sp>
    </p:spTree>
    <p:extLst>
      <p:ext uri="{BB962C8B-B14F-4D97-AF65-F5344CB8AC3E}">
        <p14:creationId xmlns:p14="http://schemas.microsoft.com/office/powerpoint/2010/main" val="289920881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3/8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May list some or all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4/8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ValueSet</a:t>
            </a:r>
            <a:r>
              <a:rPr lang="en-AU" altLang="en-US" sz="2000" b="1" dirty="0"/>
              <a:t> </a:t>
            </a:r>
            <a:r>
              <a:rPr lang="en-AU" altLang="en-US" sz="2000" dirty="0"/>
              <a:t>Resource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FHIR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31</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5/8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33612" y="1100254"/>
            <a:ext cx="8228883" cy="3560956"/>
          </a:xfrm>
        </p:spPr>
        <p:txBody>
          <a:bodyPr/>
          <a:lstStyle/>
          <a:p>
            <a:pPr marL="0" indent="-102870">
              <a:buNone/>
            </a:pPr>
            <a:r>
              <a:rPr lang="en-AU" altLang="en-US" sz="2000" dirty="0"/>
              <a:t>The </a:t>
            </a:r>
            <a:r>
              <a:rPr lang="en-AU" altLang="en-US" sz="2000" b="1" dirty="0" err="1"/>
              <a:t>ConceptMap</a:t>
            </a:r>
            <a:r>
              <a:rPr lang="en-AU" altLang="en-US" sz="2000" b="1" dirty="0"/>
              <a:t> </a:t>
            </a:r>
            <a:r>
              <a:rPr lang="en-AU" altLang="en-US" sz="2000" dirty="0"/>
              <a:t>Resource</a:t>
            </a:r>
            <a:endParaRPr lang="en-US" sz="2000"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a:t>
            </a:r>
            <a:r>
              <a:rPr lang="en-US" sz="1400" dirty="0" err="1"/>
              <a:t>ConceptMap</a:t>
            </a:r>
            <a:endParaRPr lang="en-US" sz="1400" dirty="0"/>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in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has had some significant changes in the R5 release.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32</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6/8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relationships</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7/8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NamingSystem</a:t>
            </a:r>
            <a:r>
              <a:rPr lang="en-AU" altLang="en-US" sz="2000" b="1" dirty="0"/>
              <a:t> </a:t>
            </a:r>
            <a:r>
              <a:rPr lang="en-AU" altLang="en-US" sz="2000" dirty="0"/>
              <a:t>Resource</a:t>
            </a:r>
            <a:endParaRPr lang="en-US" sz="2000" dirty="0"/>
          </a:p>
          <a:p>
            <a:pPr lvl="1"/>
            <a:r>
              <a:rPr lang="en-US" sz="1600" dirty="0"/>
              <a:t>Is used to identify the existence of a code system or identifier system</a:t>
            </a:r>
          </a:p>
          <a:p>
            <a:pPr lvl="1"/>
            <a:r>
              <a:rPr lang="en-US" sz="1600" dirty="0"/>
              <a:t>Has data elements to represent various items of information:</a:t>
            </a:r>
          </a:p>
          <a:p>
            <a:pPr lvl="2"/>
            <a:r>
              <a:rPr lang="en-US" sz="1400" dirty="0"/>
              <a:t>Human-readable title and machine-processible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8/8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TerminologyCapabilities</a:t>
            </a:r>
            <a:r>
              <a:rPr lang="en-AU" altLang="en-US" sz="2000" b="1" dirty="0"/>
              <a:t> </a:t>
            </a:r>
            <a:r>
              <a:rPr lang="en-AU" altLang="en-US" sz="2000" dirty="0"/>
              <a:t>Resource</a:t>
            </a:r>
            <a:endParaRPr lang="en-US" sz="2000" dirty="0"/>
          </a:p>
          <a:p>
            <a:pPr lvl="1"/>
            <a:r>
              <a:rPr lang="en-US" sz="1600" dirty="0"/>
              <a:t>Is used to document a set of capabilities (behaviors) of a FHIR Terminology Server that may be:</a:t>
            </a:r>
          </a:p>
          <a:p>
            <a:pPr lvl="2"/>
            <a:r>
              <a:rPr lang="en-US" sz="1600" dirty="0"/>
              <a:t>Used as a statement of an operational server’s functionality </a:t>
            </a:r>
          </a:p>
          <a:p>
            <a:pPr lvl="2"/>
            <a:r>
              <a:rPr lang="en-US" sz="1600" dirty="0"/>
              <a:t>Or, a statement of a required (or desired) server implementation.</a:t>
            </a:r>
          </a:p>
          <a:p>
            <a:pPr lvl="1"/>
            <a:r>
              <a:rPr lang="en-US" sz="1600" dirty="0"/>
              <a:t>Is similar to the </a:t>
            </a:r>
            <a:r>
              <a:rPr lang="en-US" sz="1600" b="1" dirty="0"/>
              <a:t>CapabilityStatement</a:t>
            </a:r>
            <a:r>
              <a:rPr lang="en-US" sz="1600" dirty="0"/>
              <a:t> resource but has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Note: TC was a </a:t>
            </a:r>
            <a:r>
              <a:rPr lang="en-US" sz="1600" b="1" i="1" dirty="0"/>
              <a:t>draft</a:t>
            </a:r>
            <a:r>
              <a:rPr lang="en-US" sz="1600" b="1" dirty="0"/>
              <a:t> </a:t>
            </a:r>
            <a:r>
              <a:rPr lang="en-US" sz="1600" dirty="0"/>
              <a:t>resource in FHIR R4B but is now FMM 1 in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$lookup</a:t>
            </a:r>
            <a:r>
              <a:rPr lang="en-AU" altLang="en-US" sz="2000" dirty="0">
                <a:hlinkClick r:id="rId2"/>
              </a:rPr>
              <a:t> </a:t>
            </a:r>
            <a:r>
              <a:rPr lang="en-AU" altLang="en-US" sz="2000" dirty="0"/>
              <a:t>operation on CodeSystem</a:t>
            </a:r>
            <a:endParaRPr lang="en-US" sz="2000" dirty="0"/>
          </a:p>
          <a:p>
            <a:pPr lvl="1"/>
            <a:r>
              <a:rPr lang="en-US" sz="1600" dirty="0"/>
              <a:t>Given a concept (as either a code and its code system, a Coding or a CodeableConcept) the operation returns additional details about the concept, including definition, status, designations, and properties</a:t>
            </a:r>
          </a:p>
          <a:p>
            <a:pPr lvl="1"/>
            <a:r>
              <a:rPr lang="en-US" sz="1600" dirty="0"/>
              <a:t>Usually used to determine whether a concept exists in a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75647" y="2832410"/>
          <a:ext cx="7153991" cy="182880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370840">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734506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CodeSystem</a:t>
            </a:r>
            <a:endParaRPr lang="en-US" sz="2000" dirty="0"/>
          </a:p>
          <a:p>
            <a:pPr lvl="1"/>
            <a:r>
              <a:rPr lang="en-US" sz="1600" dirty="0"/>
              <a:t>Validates that a coded value is in the code system</a:t>
            </a:r>
          </a:p>
          <a:p>
            <a:pPr lvl="1"/>
            <a:r>
              <a:rPr lang="en-US" sz="1600" dirty="0"/>
              <a:t>This is a key mechanism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334164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Who am I?</a:t>
            </a:r>
          </a:p>
        </p:txBody>
      </p:sp>
      <p:sp>
        <p:nvSpPr>
          <p:cNvPr id="3" name="Content Placeholder 2"/>
          <p:cNvSpPr>
            <a:spLocks noGrp="1"/>
          </p:cNvSpPr>
          <p:nvPr>
            <p:ph type="body" sz="quarter" idx="13"/>
          </p:nvPr>
        </p:nvSpPr>
        <p:spPr/>
        <p:txBody>
          <a:bodyPr/>
          <a:lstStyle/>
          <a:p>
            <a:r>
              <a:rPr lang="en-US" sz="2250" b="1" dirty="0"/>
              <a:t>Name:</a:t>
            </a:r>
            <a:r>
              <a:rPr lang="en-US" sz="2250" dirty="0"/>
              <a:t> Rob Hausam MD</a:t>
            </a:r>
          </a:p>
          <a:p>
            <a:r>
              <a:rPr lang="en-US" sz="2250" b="1" dirty="0"/>
              <a:t>Company:</a:t>
            </a:r>
            <a:r>
              <a:rPr lang="en-US" sz="2250" dirty="0"/>
              <a:t> Hausam Consulting LLC</a:t>
            </a:r>
          </a:p>
          <a:p>
            <a:r>
              <a:rPr lang="en-US" sz="2250" b="1" dirty="0"/>
              <a:t>Background:</a:t>
            </a:r>
          </a:p>
          <a:p>
            <a:pPr lvl="1"/>
            <a:r>
              <a:rPr lang="en-US" noProof="0" dirty="0"/>
              <a:t>Co-chair of Terminology Infrastructure (TI) (formerly Vocabulary) and Orders and Observations (OO) WGs</a:t>
            </a:r>
          </a:p>
          <a:p>
            <a:pPr lvl="1"/>
            <a:r>
              <a:rPr lang="en-US" noProof="0" dirty="0"/>
              <a:t>FHIR </a:t>
            </a:r>
            <a:r>
              <a:rPr lang="en-US" dirty="0"/>
              <a:t>specification</a:t>
            </a:r>
            <a:r>
              <a:rPr lang="en-US" noProof="0" dirty="0"/>
              <a:t> and Terminology Module editor</a:t>
            </a:r>
          </a:p>
          <a:p>
            <a:pPr lvl="1"/>
            <a:r>
              <a:rPr lang="en-US" dirty="0"/>
              <a:t>Actively in</a:t>
            </a:r>
            <a:r>
              <a:rPr lang="en-US" noProof="0" dirty="0"/>
              <a:t>volved in HL7 and terminology standards/development and modeling for </a:t>
            </a:r>
            <a:r>
              <a:rPr lang="en-US" dirty="0"/>
              <a:t>22</a:t>
            </a:r>
            <a:r>
              <a:rPr lang="en-US" noProof="0" dirty="0"/>
              <a:t>+ years</a:t>
            </a:r>
          </a:p>
          <a:p>
            <a:pPr lvl="1"/>
            <a:r>
              <a:rPr lang="en-US" dirty="0"/>
              <a:t>SNOMED on FHIR project co-lead</a:t>
            </a:r>
            <a:br>
              <a:rPr lang="en-US" dirty="0"/>
            </a:br>
            <a:r>
              <a:rPr lang="en-US" sz="1600" dirty="0"/>
              <a:t>(joint project of HL7 and SNOMED International)</a:t>
            </a:r>
            <a:endParaRPr lang="en-US" sz="1600" noProof="0"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4</a:t>
            </a:fld>
            <a:endParaRPr lang="en-CA"/>
          </a:p>
        </p:txBody>
      </p:sp>
      <p:pic>
        <p:nvPicPr>
          <p:cNvPr id="6" name="Picture 5" descr="A person smiling for the camera&#10;&#10;Description automatically generated with medium confidence">
            <a:extLst>
              <a:ext uri="{FF2B5EF4-FFF2-40B4-BE49-F238E27FC236}">
                <a16:creationId xmlns:a16="http://schemas.microsoft.com/office/drawing/2014/main" id="{98C851B3-F58C-80CE-F1A1-6FB786974FF2}"/>
              </a:ext>
            </a:extLst>
          </p:cNvPr>
          <p:cNvPicPr>
            <a:picLocks noChangeAspect="1"/>
          </p:cNvPicPr>
          <p:nvPr/>
        </p:nvPicPr>
        <p:blipFill>
          <a:blip r:embed="rId2"/>
          <a:stretch>
            <a:fillRect/>
          </a:stretch>
        </p:blipFill>
        <p:spPr>
          <a:xfrm>
            <a:off x="6491071" y="405240"/>
            <a:ext cx="1697513" cy="1954303"/>
          </a:xfrm>
          <a:prstGeom prst="rect">
            <a:avLst/>
          </a:prstGeom>
        </p:spPr>
      </p:pic>
    </p:spTree>
    <p:extLst>
      <p:ext uri="{BB962C8B-B14F-4D97-AF65-F5344CB8AC3E}">
        <p14:creationId xmlns:p14="http://schemas.microsoft.com/office/powerpoint/2010/main" val="4425487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$subsumes</a:t>
            </a:r>
            <a:r>
              <a:rPr lang="en-AU" altLang="en-US" sz="2000" dirty="0"/>
              <a:t> operation on CodeSystem</a:t>
            </a:r>
            <a:endParaRPr lang="en-US" sz="2000" dirty="0"/>
          </a:p>
          <a:p>
            <a:pPr lvl="1"/>
            <a:r>
              <a:rPr lang="en-US" sz="1600" dirty="0"/>
              <a:t>Tests the subsumption relationship between two concepts (represented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$find-matches</a:t>
            </a:r>
            <a:r>
              <a:rPr lang="en-AU" altLang="en-US" sz="2000" dirty="0">
                <a:hlinkClick r:id="rId2"/>
              </a:rPr>
              <a:t> </a:t>
            </a:r>
            <a:r>
              <a:rPr lang="en-AU" altLang="en-US" sz="2000" dirty="0"/>
              <a:t>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400" dirty="0"/>
              <a:t>Note: The $find-matches operation is still draft (FMM0) and can be expected to change</a:t>
            </a:r>
          </a:p>
          <a:p>
            <a:pPr lvl="1"/>
            <a:endParaRPr lang="en-US" sz="14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41</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677963749"/>
              </p:ext>
            </p:extLst>
          </p:nvPr>
        </p:nvGraphicFramePr>
        <p:xfrm>
          <a:off x="1323608" y="2524428"/>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$expand</a:t>
            </a:r>
            <a:r>
              <a:rPr lang="en-AU" altLang="en-US" sz="2000" dirty="0">
                <a:hlinkClick r:id="rId2"/>
              </a:rPr>
              <a:t> </a:t>
            </a:r>
            <a:r>
              <a:rPr lang="en-AU" altLang="en-US" sz="2000" dirty="0"/>
              <a:t>operation on ValueSet</a:t>
            </a:r>
            <a:endParaRPr lang="en-US" sz="2000" dirty="0"/>
          </a:p>
          <a:p>
            <a:pPr lvl="1"/>
            <a:r>
              <a:rPr lang="en-US" sz="1600" dirty="0"/>
              <a:t>The definition of a value set and its underpinning code system(s) are used to create a value set expansion</a:t>
            </a:r>
          </a:p>
          <a:p>
            <a:pPr lvl="1"/>
            <a:r>
              <a:rPr lang="en-US" sz="1600" dirty="0"/>
              <a:t>Often used to populate user interface widgets e.g., pull-down menus</a:t>
            </a:r>
          </a:p>
          <a:p>
            <a:pPr lvl="1"/>
            <a:r>
              <a:rPr lang="en-US" sz="1400" dirty="0">
                <a:solidFill>
                  <a:srgbClr val="00B050"/>
                </a:solidFill>
              </a:rPr>
              <a:t>$expand is the most used (and most fundamental) terminology service operation</a:t>
            </a:r>
          </a:p>
          <a:p>
            <a:pPr lvl="1"/>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42</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430025524"/>
              </p:ext>
            </p:extLst>
          </p:nvPr>
        </p:nvGraphicFramePr>
        <p:xfrm>
          <a:off x="1042415" y="2657996"/>
          <a:ext cx="7800830" cy="1933464"/>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a:latin typeface="+mn-lt"/>
                        </a:rPr>
                        <a:t>activeOnly</a:t>
                      </a: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displayLanguage</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68522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7" y="2397326"/>
          <a:ext cx="6809679" cy="164592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$translate</a:t>
            </a:r>
            <a:r>
              <a:rPr lang="en-AU" altLang="en-US" sz="2000" dirty="0">
                <a:hlinkClick r:id="rId2"/>
              </a:rPr>
              <a:t> </a:t>
            </a:r>
            <a:r>
              <a:rPr lang="en-AU" altLang="en-US" sz="2000" dirty="0"/>
              <a:t>operation on ConceptMap</a:t>
            </a:r>
            <a:endParaRPr lang="en-US" sz="2000" dirty="0"/>
          </a:p>
          <a:p>
            <a:pPr lvl="1"/>
            <a:r>
              <a:rPr lang="en-US" sz="1600" dirty="0"/>
              <a:t>Translate a concept from one value set to another, based on the value set and concept map resources, and/or additional knowledge available to the server</a:t>
            </a:r>
          </a:p>
          <a:p>
            <a:pPr lvl="1"/>
            <a:r>
              <a:rPr lang="en-US" sz="1600" dirty="0"/>
              <a:t>Used whenever a code for an alternative (the target) code system is required - e.g., to include multiple concepts in a CodeableConcept value for interoperability</a:t>
            </a:r>
          </a:p>
          <a:p>
            <a:pPr lvl="1"/>
            <a:r>
              <a:rPr lang="en-US" sz="1600" b="1" dirty="0">
                <a:solidFill>
                  <a:srgbClr val="FF0000"/>
                </a:solidFill>
              </a:rPr>
              <a:t>NOTE: $translate has undergone significant changes in FHIR R5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805668" y="2880732"/>
          <a:ext cx="8037577" cy="182880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1929384">
                  <a:extLst>
                    <a:ext uri="{9D8B030D-6E8A-4147-A177-3AD203B41FA5}">
                      <a16:colId xmlns:a16="http://schemas.microsoft.com/office/drawing/2014/main" val="2966929498"/>
                    </a:ext>
                  </a:extLst>
                </a:gridCol>
                <a:gridCol w="2130552">
                  <a:extLst>
                    <a:ext uri="{9D8B030D-6E8A-4147-A177-3AD203B41FA5}">
                      <a16:colId xmlns:a16="http://schemas.microsoft.com/office/drawing/2014/main" val="1018139540"/>
                    </a:ext>
                  </a:extLst>
                </a:gridCol>
                <a:gridCol w="2039113">
                  <a:extLst>
                    <a:ext uri="{9D8B030D-6E8A-4147-A177-3AD203B41FA5}">
                      <a16:colId xmlns:a16="http://schemas.microsoft.com/office/drawing/2014/main" val="1291002811"/>
                    </a:ext>
                  </a:extLst>
                </a:gridCol>
              </a:tblGrid>
              <a:tr h="188422">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ConceptMap</a:t>
                      </a: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source</a:t>
                      </a:r>
                    </a:p>
                    <a:p>
                      <a:pPr marL="285750" indent="-285750">
                        <a:buFont typeface="Arial" panose="020B0604020202020204" pitchFamily="34" charset="0"/>
                        <a:buChar char="•"/>
                      </a:pPr>
                      <a:r>
                        <a:rPr lang="en-US" sz="1200" dirty="0">
                          <a:latin typeface="+mn-lt"/>
                        </a:rPr>
                        <a:t>coding</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codeableConcept</a:t>
                      </a:r>
                    </a:p>
                    <a:p>
                      <a:pPr marL="285750" indent="-285750">
                        <a:buFont typeface="Arial" panose="020B0604020202020204" pitchFamily="34" charset="0"/>
                        <a:buChar char="•"/>
                      </a:pPr>
                      <a:r>
                        <a:rPr lang="en-US" sz="1200" dirty="0">
                          <a:latin typeface="+mn-lt"/>
                        </a:rPr>
                        <a:t>target</a:t>
                      </a:r>
                    </a:p>
                    <a:p>
                      <a:pPr marL="285750" indent="-285750">
                        <a:buFont typeface="Arial" panose="020B0604020202020204" pitchFamily="34" charset="0"/>
                        <a:buChar char="•"/>
                      </a:pPr>
                      <a:r>
                        <a:rPr lang="en-US" sz="1200" dirty="0">
                          <a:latin typeface="+mn-lt"/>
                        </a:rPr>
                        <a:t>targetsystem</a:t>
                      </a: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a:latin typeface="+mn-lt"/>
                        </a:rPr>
                        <a:t>dependency.element</a:t>
                      </a:r>
                    </a:p>
                    <a:p>
                      <a:pPr marL="285750" indent="-285750">
                        <a:buFont typeface="Arial" panose="020B0604020202020204" pitchFamily="34" charset="0"/>
                        <a:buChar char="•"/>
                      </a:pPr>
                      <a:r>
                        <a:rPr lang="en-US" sz="1200" dirty="0">
                          <a:latin typeface="+mn-lt"/>
                        </a:rPr>
                        <a:t>dependency.concept</a:t>
                      </a:r>
                    </a:p>
                    <a:p>
                      <a:pPr marL="285750" indent="-285750">
                        <a:buFont typeface="Arial" panose="020B0604020202020204" pitchFamily="34" charset="0"/>
                        <a:buChar char="•"/>
                      </a:pPr>
                      <a:r>
                        <a:rPr lang="en-US" sz="1200" dirty="0">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match.equivalence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match.product.element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match.source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5872828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$closure</a:t>
            </a:r>
            <a:r>
              <a:rPr lang="en-AU" altLang="en-US" sz="2000" dirty="0">
                <a:hlinkClick r:id="rId2"/>
              </a:rPr>
              <a:t> </a:t>
            </a:r>
            <a:r>
              <a:rPr lang="en-AU" altLang="en-US" sz="2000" dirty="0"/>
              <a:t>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of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b="1" dirty="0">
                <a:solidFill>
                  <a:srgbClr val="FF0000"/>
                </a:solidFill>
              </a:rPr>
              <a:t>NOTE: Known identifier systems were removed in R5 and will be published in HL7 Terminology (</a:t>
            </a:r>
            <a:r>
              <a:rPr lang="en-US" sz="1600" b="1" dirty="0">
                <a:hlinkClick r:id="rId2"/>
              </a:rPr>
              <a:t>terminology.hl7.org</a:t>
            </a:r>
            <a:r>
              <a:rPr lang="en-US" sz="1600" b="1" dirty="0">
                <a:solidFill>
                  <a:srgbClr val="FF0000"/>
                </a:solidFill>
              </a:rPr>
              <a:t>).</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hlinkClick r:id="rId2"/>
              </a:rPr>
              <a:t>Using codes in resources</a:t>
            </a:r>
            <a:r>
              <a:rPr lang="en-US" sz="1600" dirty="0">
                <a:hlinkClick r:id="rId2"/>
              </a:rPr>
              <a:t> </a:t>
            </a:r>
            <a:endParaRPr lang="en-US" sz="1600" dirty="0"/>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3"/>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defined in section 5 of the </a:t>
            </a:r>
            <a:r>
              <a:rPr lang="en-US" sz="1600" b="1" dirty="0">
                <a:hlinkClick r:id="rId2"/>
              </a:rPr>
              <a:t>HL7 V3 Core Principles</a:t>
            </a:r>
            <a:r>
              <a:rPr lang="en-US" sz="1600" dirty="0">
                <a:hlinkClick r:id="rId2"/>
              </a:rPr>
              <a:t> </a:t>
            </a:r>
            <a:r>
              <a:rPr lang="en-US" sz="1600" dirty="0"/>
              <a:t>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1 – Introduction and Fundamentals</a:t>
            </a:r>
          </a:p>
          <a:p>
            <a:r>
              <a:rPr lang="en-US" dirty="0">
                <a:cs typeface="Arial" panose="020B0604020202020204" pitchFamily="34" charset="0"/>
              </a:rPr>
              <a:t>Understand how coded data is represented in data types and model elements and is exchanged in FHIR resources</a:t>
            </a:r>
          </a:p>
          <a:p>
            <a:r>
              <a:rPr lang="en-US" dirty="0">
                <a:cs typeface="Arial" panose="020B0604020202020204" pitchFamily="34" charset="0"/>
              </a:rPr>
              <a:t>Understand how code systems and value sets in FHIR are defined, identified and used</a:t>
            </a:r>
          </a:p>
          <a:p>
            <a:r>
              <a:rPr lang="en-US" dirty="0">
                <a:cs typeface="Arial" panose="020B0604020202020204" pitchFamily="34" charset="0"/>
              </a:rPr>
              <a:t>Understand terminology binding and how to specify and use it correctly in FHIR models (resources and profiles) </a:t>
            </a:r>
          </a:p>
        </p:txBody>
      </p:sp>
      <p:sp>
        <p:nvSpPr>
          <p:cNvPr id="4" name="Slide Number Placeholder 3"/>
          <p:cNvSpPr>
            <a:spLocks noGrp="1"/>
          </p:cNvSpPr>
          <p:nvPr>
            <p:ph type="sldNum" sz="quarter" idx="11"/>
          </p:nvPr>
        </p:nvSpPr>
        <p:spPr/>
        <p:txBody>
          <a:bodyPr/>
          <a:lstStyle/>
          <a:p>
            <a:fld id="{5CC3E5C4-3E2B-40F1-9F2B-C46CEB0C88DF}" type="slidenum">
              <a:rPr lang="en-CA" smtClean="0"/>
              <a:pPr/>
              <a:t>5</a:t>
            </a:fld>
            <a:endParaRPr lang="en-CA"/>
          </a:p>
        </p:txBody>
      </p:sp>
    </p:spTree>
    <p:extLst>
      <p:ext uri="{BB962C8B-B14F-4D97-AF65-F5344CB8AC3E}">
        <p14:creationId xmlns:p14="http://schemas.microsoft.com/office/powerpoint/2010/main" val="1438215917"/>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50</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dirty="0"/>
              <a:t>define concepts and give them meaning through formal definitions, and assign codes that represent the concepts</a:t>
            </a:r>
          </a:p>
          <a:p>
            <a:pPr lvl="2"/>
            <a:r>
              <a:rPr lang="en-US" sz="1600" b="1" i="1" dirty="0"/>
              <a:t>ValueSet </a:t>
            </a:r>
            <a:r>
              <a:rPr lang="en-US" sz="1600" dirty="0"/>
              <a:t>resources specify a set of codes defined by code systems that can be used in a 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51</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hlinkClick r:id="rId2"/>
              </a:rPr>
              <a:t>Controlling the use of coded values</a:t>
            </a:r>
            <a:endParaRPr lang="en-US" b="1" dirty="0"/>
          </a:p>
          <a:p>
            <a:pPr lvl="1"/>
            <a:r>
              <a:rPr lang="en-US" sz="1600" dirty="0"/>
              <a:t>Valid codes for coded values are controlled through a mechanism referred to as binding</a:t>
            </a:r>
          </a:p>
          <a:p>
            <a:pPr lvl="1"/>
            <a:r>
              <a:rPr lang="en-US" sz="1600" dirty="0"/>
              <a:t>A value set is said to be </a:t>
            </a:r>
            <a:r>
              <a:rPr lang="en-US" sz="1600" b="1" dirty="0"/>
              <a:t>bound</a:t>
            </a:r>
            <a:r>
              <a:rPr lang="en-US" sz="1600" dirty="0"/>
              <a:t> to a data element if the specification defines that data element with a binding to that value set.</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In FHIR bindings are specified using the </a:t>
            </a:r>
            <a:r>
              <a:rPr lang="en-US" sz="1600" i="1" dirty="0">
                <a:hlinkClick r:id="rId3"/>
              </a:rPr>
              <a:t>ElementDefinition.binding</a:t>
            </a:r>
            <a:r>
              <a:rPr lang="en-US" sz="1600" dirty="0"/>
              <a:t> data element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a:t>
            </a:r>
            <a:r>
              <a:rPr lang="en-US" b="1" dirty="0">
                <a:hlinkClick r:id="rId2"/>
              </a:rPr>
              <a:t>Value set references</a:t>
            </a:r>
            <a:endParaRPr lang="en-US" b="1" dirty="0"/>
          </a:p>
          <a:p>
            <a:pPr lvl="1"/>
            <a:r>
              <a:rPr lang="en-US" sz="1600" dirty="0"/>
              <a:t>The are two ways to reference value sets </a:t>
            </a:r>
          </a:p>
          <a:p>
            <a:pPr lvl="2"/>
            <a:r>
              <a:rPr lang="en-US" sz="1400" b="1" dirty="0"/>
              <a:t>Direct reference</a:t>
            </a:r>
            <a:r>
              <a:rPr lang="en-US" sz="1400" dirty="0"/>
              <a:t> — this uses a FHIR </a:t>
            </a:r>
            <a:r>
              <a:rPr lang="en-US" sz="1400" b="1" dirty="0"/>
              <a:t>Reference</a:t>
            </a:r>
            <a:r>
              <a:rPr lang="en-US" sz="1400" dirty="0"/>
              <a:t> data type to refer to a ValueSet available from a URL on a FHIR Server accessible via the FHIR RESTful API</a:t>
            </a:r>
          </a:p>
          <a:p>
            <a:pPr lvl="2"/>
            <a:r>
              <a:rPr lang="en-US" sz="1400" b="1" dirty="0"/>
              <a:t>Logical value set references</a:t>
            </a:r>
            <a:r>
              <a:rPr lang="en-US" sz="1400" dirty="0"/>
              <a:t> — this uses a FHIR </a:t>
            </a:r>
            <a:r>
              <a:rPr lang="en-US" sz="1400" b="1" dirty="0"/>
              <a:t>uri</a:t>
            </a:r>
            <a:r>
              <a:rPr lang="en-US" sz="1400" dirty="0"/>
              <a:t> data type where an absolute URI which matches the </a:t>
            </a:r>
            <a:r>
              <a:rPr lang="en-US" sz="1400" i="1" dirty="0"/>
              <a:t>ValueSet.url</a:t>
            </a:r>
            <a:r>
              <a:rPr lang="en-US" sz="1400" dirty="0"/>
              <a:t> value of the value set itself is provided.</a:t>
            </a:r>
          </a:p>
          <a:p>
            <a:pPr lvl="2"/>
            <a:r>
              <a:rPr lang="en-US" sz="1400" dirty="0"/>
              <a:t>Logical value set references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3"/>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4"/>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a:t>
            </a:r>
            <a:r>
              <a:rPr lang="en-US" b="1" dirty="0">
                <a:hlinkClick r:id="rId2"/>
              </a:rPr>
              <a:t>Binding strength</a:t>
            </a:r>
            <a:endParaRPr lang="en-US" b="1" dirty="0"/>
          </a:p>
          <a:p>
            <a:pPr lvl="1"/>
            <a:r>
              <a:rPr lang="en-US" sz="1600" dirty="0"/>
              <a:t>When a data element is bound to a value set, the </a:t>
            </a:r>
            <a:r>
              <a:rPr lang="en-US" sz="1600" b="1" dirty="0"/>
              <a:t>binding strength </a:t>
            </a:r>
            <a:r>
              <a:rPr lang="en-US" sz="1600" dirty="0"/>
              <a:t>asserts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this element SHALL have a value from the specified value set</a:t>
            </a:r>
          </a:p>
          <a:p>
            <a:pPr lvl="2"/>
            <a:r>
              <a:rPr lang="en-US" sz="1400" b="1" dirty="0"/>
              <a:t>extensible</a:t>
            </a:r>
            <a:r>
              <a:rPr lang="en-US" sz="1400" dirty="0"/>
              <a:t> — this element SHALL have a value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element is encouraged to have a value from the value set for interoperability purposes but are not required to do so to be considered conformant</a:t>
            </a:r>
          </a:p>
          <a:p>
            <a:pPr lvl="2"/>
            <a:r>
              <a:rPr lang="en-US" sz="1400" b="1" dirty="0"/>
              <a:t>example</a:t>
            </a:r>
            <a:r>
              <a:rPr lang="en-US" sz="1400" dirty="0"/>
              <a:t> — the element is not expected or even encouraged to have a value from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54</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http://hl7.org/fhir/terminology-service.html</a:t>
            </a:r>
            <a:endParaRPr lang="en-US" sz="1600" dirty="0"/>
          </a:p>
          <a:p>
            <a:pPr lvl="1"/>
            <a:r>
              <a:rPr lang="en-US" sz="1600" dirty="0"/>
              <a:t>At a high level, the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a minimum set of terminology resource types, the RESTful API,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b="1" dirty="0">
                <a:solidFill>
                  <a:srgbClr val="FF0000"/>
                </a:solidFill>
              </a:rPr>
              <a:t>NOTE: The minimum requirements for a FHIR Terminology Service have been significantly updated in FHIR R5.</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58</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a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Obtain the display names (descriptions) for a code to display them in a user interface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59</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2 – </a:t>
            </a:r>
            <a:r>
              <a:rPr lang="en-US" b="1" dirty="0"/>
              <a:t>Searching and Services</a:t>
            </a:r>
            <a:endParaRPr lang="en-US" b="1" dirty="0">
              <a:cs typeface="Arial" panose="020B0604020202020204" pitchFamily="34" charset="0"/>
            </a:endParaRPr>
          </a:p>
          <a:p>
            <a:r>
              <a:rPr lang="en-US" dirty="0">
                <a:cs typeface="Arial" panose="020B0604020202020204" pitchFamily="34" charset="0"/>
              </a:rPr>
              <a:t>Understand and use FHIR terminology-based search capabilities</a:t>
            </a:r>
          </a:p>
          <a:p>
            <a:r>
              <a:rPr lang="en-US" dirty="0">
                <a:cs typeface="Arial" panose="020B0604020202020204" pitchFamily="34" charset="0"/>
              </a:rPr>
              <a:t>Understand and use FHIR Terminology Service capabilities</a:t>
            </a:r>
          </a:p>
          <a:p>
            <a:pPr marL="0" indent="0">
              <a:buNone/>
            </a:pPr>
            <a:endParaRPr lang="en-US"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6</a:t>
            </a:fld>
            <a:endParaRPr lang="en-CA"/>
          </a:p>
        </p:txBody>
      </p:sp>
    </p:spTree>
    <p:extLst>
      <p:ext uri="{BB962C8B-B14F-4D97-AF65-F5344CB8AC3E}">
        <p14:creationId xmlns:p14="http://schemas.microsoft.com/office/powerpoint/2010/main" val="898792642"/>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publicly accessible web site</a:t>
            </a:r>
          </a:p>
          <a:p>
            <a:pPr lvl="2"/>
            <a:r>
              <a:rPr lang="en-US" sz="1600" dirty="0"/>
              <a:t>Represents a new way for HL7 to publish its terminology artefacts, which were previously contained within various standards and guides in the different HL7 product families</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60</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a:t>
            </a:r>
            <a:r>
              <a:rPr lang="en-US" sz="1600" b="1" dirty="0"/>
              <a:t>process</a:t>
            </a:r>
            <a:r>
              <a:rPr lang="en-US" sz="1600" dirty="0"/>
              <a:t> for governance and maintenance of the vocabulary published in HL7 Terminology (</a:t>
            </a:r>
            <a:r>
              <a:rPr lang="en-US" sz="1600" dirty="0">
                <a:hlinkClick r:id="rId2"/>
              </a:rPr>
              <a:t>terminology.hl7.org</a:t>
            </a:r>
            <a:r>
              <a:rPr lang="en-US" sz="1600" dirty="0"/>
              <a:t>)</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3"/>
            <a:r>
              <a:rPr lang="en-US" sz="1600" dirty="0"/>
              <a:t>Jira </a:t>
            </a:r>
            <a:r>
              <a:rPr lang="en-US" sz="1600" b="1" dirty="0"/>
              <a:t>UP</a:t>
            </a:r>
            <a:r>
              <a:rPr lang="en-US" sz="1600" dirty="0"/>
              <a:t> </a:t>
            </a:r>
            <a:r>
              <a:rPr lang="en-US" sz="1600" dirty="0">
                <a:hlinkClick r:id="rId3"/>
              </a:rPr>
              <a:t>issues</a:t>
            </a:r>
            <a:endParaRPr lang="en-US" sz="1600" dirty="0"/>
          </a:p>
          <a:p>
            <a:pPr lvl="2"/>
            <a:r>
              <a:rPr lang="en-US" sz="1600" dirty="0"/>
              <a:t>Managed by the TSMG</a:t>
            </a:r>
          </a:p>
          <a:p>
            <a:pPr lvl="2"/>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61</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3" name="Content Placeholder 2"/>
          <p:cNvSpPr>
            <a:spLocks noGrp="1"/>
          </p:cNvSpPr>
          <p:nvPr>
            <p:ph type="body" sz="quarter" idx="13"/>
          </p:nvPr>
        </p:nvSpPr>
        <p:spPr>
          <a:xfrm>
            <a:off x="614362" y="1097280"/>
            <a:ext cx="8228883" cy="2929042"/>
          </a:xfrm>
        </p:spPr>
        <p:txBody>
          <a:bodyPr/>
          <a:lstStyle/>
          <a:p>
            <a:pPr marL="0" indent="0">
              <a:buNone/>
            </a:pPr>
            <a:r>
              <a:rPr lang="en-AU" dirty="0"/>
              <a:t>Connect with the FHIR community:</a:t>
            </a:r>
            <a:br>
              <a:rPr lang="en-AU" dirty="0"/>
            </a:br>
            <a:r>
              <a:rPr lang="en-AU" dirty="0"/>
              <a:t>FHIR </a:t>
            </a:r>
            <a:r>
              <a:rPr lang="en-AU" dirty="0" err="1"/>
              <a:t>Zulip</a:t>
            </a:r>
            <a:r>
              <a:rPr lang="en-AU" dirty="0"/>
              <a:t> chat terminology stream</a:t>
            </a:r>
          </a:p>
          <a:p>
            <a:pPr marL="0" indent="0">
              <a:buNone/>
            </a:pPr>
            <a:r>
              <a:rPr lang="en-AU" sz="2250" dirty="0">
                <a:hlinkClick r:id="rId2"/>
              </a:rPr>
              <a:t>https://chat.fhir.org/#narrow/stream/terminology</a:t>
            </a:r>
            <a:endParaRPr lang="en-AU" sz="2000" dirty="0"/>
          </a:p>
          <a:p>
            <a:pPr marL="0" indent="0">
              <a:buNone/>
            </a:pPr>
            <a:endParaRPr lang="en-AU" sz="1800" dirty="0"/>
          </a:p>
          <a:p>
            <a:pPr marL="0" indent="0">
              <a:buNone/>
            </a:pPr>
            <a:r>
              <a:rPr lang="en-AU" dirty="0"/>
              <a:t>Or ask me:</a:t>
            </a:r>
            <a:br>
              <a:rPr lang="en-AU" dirty="0"/>
            </a:br>
            <a:r>
              <a:rPr lang="en-AU" dirty="0"/>
              <a:t>Rob Hausam</a:t>
            </a:r>
          </a:p>
          <a:p>
            <a:pPr marL="0" indent="0">
              <a:buNone/>
            </a:pPr>
            <a:r>
              <a:rPr lang="en-AU" dirty="0">
                <a:hlinkClick r:id="rId3"/>
              </a:rPr>
              <a:t>rob@hausamconsulting.com</a:t>
            </a:r>
            <a:endParaRPr lang="en-AU" dirty="0"/>
          </a:p>
          <a:p>
            <a:pPr marL="0" indent="0">
              <a:buNone/>
            </a:pPr>
            <a:endParaRPr lang="en-AU"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62</a:t>
            </a:fld>
            <a:endParaRPr lang="en-CA"/>
          </a:p>
        </p:txBody>
      </p:sp>
    </p:spTree>
    <p:extLst>
      <p:ext uri="{BB962C8B-B14F-4D97-AF65-F5344CB8AC3E}">
        <p14:creationId xmlns:p14="http://schemas.microsoft.com/office/powerpoint/2010/main" val="311733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3 – </a:t>
            </a:r>
            <a:r>
              <a:rPr lang="en-US" b="1" dirty="0"/>
              <a:t>Advanced Topics (potential)</a:t>
            </a:r>
            <a:endParaRPr lang="en-US" b="1" dirty="0">
              <a:cs typeface="Arial" panose="020B0604020202020204" pitchFamily="34" charset="0"/>
            </a:endParaRPr>
          </a:p>
          <a:p>
            <a:pPr algn="l">
              <a:buFont typeface="Arial" panose="020B0604020202020204" pitchFamily="34" charset="0"/>
              <a:buChar char="•"/>
            </a:pPr>
            <a:r>
              <a:rPr lang="en-US" sz="1600" b="0" i="0" dirty="0">
                <a:solidFill>
                  <a:srgbClr val="222230"/>
                </a:solidFill>
                <a:effectLst/>
                <a:latin typeface="Inter"/>
              </a:rPr>
              <a:t>Further exploration of primary FHIR terminology service operations ($expand, $lookup, $validate-code, $subsumes, $translate)</a:t>
            </a:r>
          </a:p>
          <a:p>
            <a:pPr algn="l">
              <a:buFont typeface="Arial" panose="020B0604020202020204" pitchFamily="34" charset="0"/>
              <a:buChar char="•"/>
            </a:pPr>
            <a:r>
              <a:rPr lang="en-US" sz="1600" b="0" i="0" dirty="0">
                <a:solidFill>
                  <a:srgbClr val="222230"/>
                </a:solidFill>
                <a:effectLst/>
                <a:latin typeface="Inter"/>
              </a:rPr>
              <a:t>Advanced terminology searching techniques</a:t>
            </a:r>
          </a:p>
          <a:p>
            <a:pPr algn="l">
              <a:buFont typeface="Arial" panose="020B0604020202020204" pitchFamily="34" charset="0"/>
              <a:buChar char="•"/>
            </a:pPr>
            <a:r>
              <a:rPr lang="en-US" sz="1600" b="0" i="0" dirty="0">
                <a:solidFill>
                  <a:srgbClr val="222230"/>
                </a:solidFill>
                <a:effectLst/>
                <a:latin typeface="Inter"/>
              </a:rPr>
              <a:t>FHIR implicit value sets (SNOMED CT and other)</a:t>
            </a:r>
          </a:p>
          <a:p>
            <a:pPr algn="l">
              <a:buFont typeface="Arial" panose="020B0604020202020204" pitchFamily="34" charset="0"/>
              <a:buChar char="•"/>
            </a:pPr>
            <a:r>
              <a:rPr lang="en-US" sz="1600" b="0" i="0" dirty="0">
                <a:solidFill>
                  <a:srgbClr val="222230"/>
                </a:solidFill>
                <a:effectLst/>
                <a:latin typeface="Inter"/>
              </a:rPr>
              <a:t>SNOMED CT Expression Constraint Language (ECL) in value set definitions</a:t>
            </a:r>
          </a:p>
          <a:p>
            <a:pPr algn="l">
              <a:buFont typeface="Arial" panose="020B0604020202020204" pitchFamily="34" charset="0"/>
              <a:buChar char="•"/>
            </a:pPr>
            <a:r>
              <a:rPr lang="en-US" sz="1600" b="0" i="0" dirty="0">
                <a:solidFill>
                  <a:srgbClr val="222230"/>
                </a:solidFill>
                <a:effectLst/>
                <a:latin typeface="Inter"/>
              </a:rPr>
              <a:t>Code system supplements</a:t>
            </a:r>
          </a:p>
          <a:p>
            <a:pPr algn="l">
              <a:buFont typeface="Arial" panose="020B0604020202020204" pitchFamily="34" charset="0"/>
              <a:buChar char="•"/>
            </a:pPr>
            <a:r>
              <a:rPr lang="en-US" sz="1600" b="0" i="0" dirty="0">
                <a:solidFill>
                  <a:srgbClr val="222230"/>
                </a:solidFill>
                <a:effectLst/>
                <a:latin typeface="Inter"/>
              </a:rPr>
              <a:t>Using terminology content in THO (terminology.hl7.org)</a:t>
            </a:r>
          </a:p>
          <a:p>
            <a:pPr algn="l">
              <a:buFont typeface="Arial" panose="020B0604020202020204" pitchFamily="34" charset="0"/>
              <a:buChar char="•"/>
            </a:pPr>
            <a:r>
              <a:rPr lang="en-US" sz="1600" b="0" i="0" dirty="0">
                <a:solidFill>
                  <a:srgbClr val="222230"/>
                </a:solidFill>
                <a:effectLst/>
                <a:latin typeface="Inter"/>
              </a:rPr>
              <a:t>Submitting and managing a UTG proposal</a:t>
            </a:r>
          </a:p>
          <a:p>
            <a:pPr algn="l">
              <a:buFont typeface="Arial" panose="020B0604020202020204" pitchFamily="34" charset="0"/>
              <a:buChar char="•"/>
            </a:pPr>
            <a:r>
              <a:rPr lang="en-US" sz="1600" b="0" i="0" dirty="0">
                <a:solidFill>
                  <a:srgbClr val="222230"/>
                </a:solidFill>
                <a:effectLst/>
                <a:latin typeface="Inter"/>
              </a:rPr>
              <a:t>Requesting new external (non-HL7) terminology content </a:t>
            </a:r>
          </a:p>
          <a:p>
            <a:endParaRPr lang="en-US" sz="2000"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7</a:t>
            </a:fld>
            <a:endParaRPr lang="en-CA"/>
          </a:p>
        </p:txBody>
      </p:sp>
    </p:spTree>
    <p:extLst>
      <p:ext uri="{BB962C8B-B14F-4D97-AF65-F5344CB8AC3E}">
        <p14:creationId xmlns:p14="http://schemas.microsoft.com/office/powerpoint/2010/main" val="289881101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BEEE1-D7ED-124F-8923-B912A60A7F7E}"/>
              </a:ext>
            </a:extLst>
          </p:cNvPr>
          <p:cNvSpPr>
            <a:spLocks noGrp="1"/>
          </p:cNvSpPr>
          <p:nvPr>
            <p:ph type="title"/>
          </p:nvPr>
        </p:nvSpPr>
        <p:spPr/>
        <p:txBody>
          <a:bodyPr/>
          <a:lstStyle/>
          <a:p>
            <a:r>
              <a:rPr lang="en-US" dirty="0">
                <a:cs typeface="Arial" panose="020B0604020202020204" pitchFamily="34" charset="0"/>
              </a:rPr>
              <a:t>Part 1 Topics</a:t>
            </a:r>
            <a:br>
              <a:rPr lang="en-US" dirty="0">
                <a:cs typeface="Arial" panose="020B0604020202020204" pitchFamily="34" charset="0"/>
              </a:rPr>
            </a:br>
            <a:r>
              <a:rPr lang="en-US" dirty="0">
                <a:cs typeface="Arial" panose="020B0604020202020204" pitchFamily="34" charset="0"/>
              </a:rPr>
              <a:t>Introduction and Fundamentals</a:t>
            </a:r>
            <a:endParaRPr lang="en-US" dirty="0"/>
          </a:p>
        </p:txBody>
      </p:sp>
      <p:sp>
        <p:nvSpPr>
          <p:cNvPr id="3" name="Text Placeholder 2">
            <a:extLst>
              <a:ext uri="{FF2B5EF4-FFF2-40B4-BE49-F238E27FC236}">
                <a16:creationId xmlns:a16="http://schemas.microsoft.com/office/drawing/2014/main" id="{608D0629-7A15-894A-908B-F56D287CEB4B}"/>
              </a:ext>
            </a:extLst>
          </p:cNvPr>
          <p:cNvSpPr>
            <a:spLocks noGrp="1"/>
          </p:cNvSpPr>
          <p:nvPr>
            <p:ph type="body" sz="quarter" idx="13"/>
          </p:nvPr>
        </p:nvSpPr>
        <p:spPr/>
        <p:txBody>
          <a:bodyPr/>
          <a:lstStyle/>
          <a:p>
            <a:r>
              <a:rPr kumimoji="1" lang="en-US" altLang="zh-CN" dirty="0"/>
              <a:t>Where to Find Terminology in FHIR</a:t>
            </a:r>
          </a:p>
          <a:p>
            <a:r>
              <a:rPr kumimoji="1" lang="en-US" altLang="zh-CN" dirty="0"/>
              <a:t>Terminology Basics</a:t>
            </a:r>
          </a:p>
          <a:p>
            <a:r>
              <a:rPr kumimoji="1" lang="en-US" altLang="zh-CN" dirty="0"/>
              <a:t>Coded Data Types</a:t>
            </a:r>
          </a:p>
          <a:p>
            <a:r>
              <a:rPr kumimoji="1" lang="en-US" altLang="zh-CN" dirty="0"/>
              <a:t>Terminology Resources</a:t>
            </a:r>
          </a:p>
          <a:p>
            <a:r>
              <a:rPr kumimoji="1" lang="en-US" altLang="zh-CN" dirty="0"/>
              <a:t>Terminology Documentation</a:t>
            </a:r>
          </a:p>
        </p:txBody>
      </p:sp>
      <p:sp>
        <p:nvSpPr>
          <p:cNvPr id="4" name="Footer Placeholder 3">
            <a:extLst>
              <a:ext uri="{FF2B5EF4-FFF2-40B4-BE49-F238E27FC236}">
                <a16:creationId xmlns:a16="http://schemas.microsoft.com/office/drawing/2014/main" id="{4742328E-7C1B-EA45-A454-EFE1B2E31CAC}"/>
              </a:ext>
            </a:extLst>
          </p:cNvPr>
          <p:cNvSpPr>
            <a:spLocks noGrp="1"/>
          </p:cNvSpPr>
          <p:nvPr>
            <p:ph type="ftr" sz="quarter" idx="10"/>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5" name="Slide Number Placeholder 4">
            <a:extLst>
              <a:ext uri="{FF2B5EF4-FFF2-40B4-BE49-F238E27FC236}">
                <a16:creationId xmlns:a16="http://schemas.microsoft.com/office/drawing/2014/main" id="{EAC0A8DD-1AB8-7C45-97B1-AC96681E3AE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dirty="0"/>
          </a:p>
        </p:txBody>
      </p:sp>
    </p:spTree>
    <p:extLst>
      <p:ext uri="{BB962C8B-B14F-4D97-AF65-F5344CB8AC3E}">
        <p14:creationId xmlns:p14="http://schemas.microsoft.com/office/powerpoint/2010/main" val="26661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where to find Terminology in FHIR</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9</a:t>
            </a:fld>
            <a:endParaRPr lang="en-CA" dirty="0"/>
          </a:p>
        </p:txBody>
      </p:sp>
    </p:spTree>
    <p:extLst>
      <p:ext uri="{BB962C8B-B14F-4D97-AF65-F5344CB8AC3E}">
        <p14:creationId xmlns:p14="http://schemas.microsoft.com/office/powerpoint/2010/main" val="235310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17232</TotalTime>
  <Words>5855</Words>
  <Application>Microsoft Macintosh PowerPoint</Application>
  <PresentationFormat>On-screen Show (16:9)</PresentationFormat>
  <Paragraphs>770</Paragraphs>
  <Slides>62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Inter</vt:lpstr>
      <vt:lpstr>Wingdings</vt:lpstr>
      <vt:lpstr>Office Theme</vt:lpstr>
      <vt:lpstr>HL7® FHIR® Terminology</vt:lpstr>
      <vt:lpstr>This presentation</vt:lpstr>
      <vt:lpstr>This presentation</vt:lpstr>
      <vt:lpstr>Who am I?</vt:lpstr>
      <vt:lpstr>Tutorial Learning Objectives</vt:lpstr>
      <vt:lpstr>Tutorial Learning Objectives</vt:lpstr>
      <vt:lpstr>Tutorial Learning Objectives</vt:lpstr>
      <vt:lpstr>Part 1 Topics Introduction and Fundamentals</vt:lpstr>
      <vt:lpstr>where to find Terminology in FHIR</vt:lpstr>
      <vt:lpstr>Terminology Module 1/2</vt:lpstr>
      <vt:lpstr>Terminology Module 2/2</vt:lpstr>
      <vt:lpstr>Terminologies link</vt:lpstr>
      <vt:lpstr>PowerPoint Presentation</vt:lpstr>
      <vt:lpstr>FHIR Zulip Chat -  Terminology stream</vt:lpstr>
      <vt:lpstr>terminology Basics</vt:lpstr>
      <vt:lpstr>Terminology basics 1/6</vt:lpstr>
      <vt:lpstr>Terminology basics 2/6</vt:lpstr>
      <vt:lpstr>Terminology basics 3/6</vt:lpstr>
      <vt:lpstr>Terminology basics 4/6</vt:lpstr>
      <vt:lpstr>Terminology basics 5/6</vt:lpstr>
      <vt:lpstr>Terminology basics 6/6</vt:lpstr>
      <vt:lpstr>CODED Data types</vt:lpstr>
      <vt:lpstr>Coded data types 1/4</vt:lpstr>
      <vt:lpstr>Coded data types 2/4</vt:lpstr>
      <vt:lpstr>Coded data types 3/4</vt:lpstr>
      <vt:lpstr>Coded data types 4/4</vt:lpstr>
      <vt:lpstr>Terminology Resources</vt:lpstr>
      <vt:lpstr>Terminology Resources 1/8</vt:lpstr>
      <vt:lpstr>Terminology Resources 2/8</vt:lpstr>
      <vt:lpstr>Terminology Resources 3/8</vt:lpstr>
      <vt:lpstr>Terminology Resources 4/8</vt:lpstr>
      <vt:lpstr>Terminology Resources 5/8</vt:lpstr>
      <vt:lpstr>Terminology Resources 6/8</vt:lpstr>
      <vt:lpstr>Terminology Resources 7/8</vt:lpstr>
      <vt:lpstr>Terminology Resources 8/8</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Robert Hausam</cp:lastModifiedBy>
  <cp:revision>229</cp:revision>
  <dcterms:created xsi:type="dcterms:W3CDTF">2019-05-01T16:23:47Z</dcterms:created>
  <dcterms:modified xsi:type="dcterms:W3CDTF">2023-04-25T15:19:20Z</dcterms:modified>
</cp:coreProperties>
</file>